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62" r:id="rId4"/>
    <p:sldId id="272" r:id="rId5"/>
    <p:sldId id="273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Presentation1.ppt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psilogosn@mail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019629"/>
              </p:ext>
            </p:extLst>
          </p:nvPr>
        </p:nvGraphicFramePr>
        <p:xfrm>
          <a:off x="1187450" y="692150"/>
          <a:ext cx="7275513" cy="545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Презентация" r:id="rId4" imgW="4570501" imgH="3427618" progId="PowerPoint.Show.12">
                  <p:embed/>
                </p:oleObj>
              </mc:Choice>
              <mc:Fallback>
                <p:oleObj name="Презентация" r:id="rId4" imgW="4570501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450" y="692150"/>
                        <a:ext cx="7275513" cy="545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70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337">
        <p14:prism isContent="1"/>
      </p:transition>
    </mc:Choice>
    <mc:Fallback xmlns="">
      <p:transition spd="slow" advTm="73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j043756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7811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700808"/>
            <a:ext cx="83529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     Не  </a:t>
            </a:r>
            <a:r>
              <a:rPr lang="ru-RU" sz="1600" dirty="0"/>
              <a:t>всегда  у  нас есть  возможность  воспользоваться  помощью  психолога. До  сих  пор  в  стране  очень  много  школ, где  о  квалифицированном  психологе  только  мечтают. А учитывая последние  тенденции к  отказу  от  помощи  специалистов, в том числе и логопедов, в школе  вскоре  ни  психологов, ни логопедов «днём  с  огнём  не  сыщешь». Но  без  знаний основ  психологии  мы   не сможем  справиться  с  нашей  задачей.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 </a:t>
            </a:r>
            <a:r>
              <a:rPr lang="ru-RU" sz="1600" dirty="0" smtClean="0"/>
              <a:t>     Какими  </a:t>
            </a:r>
            <a:r>
              <a:rPr lang="ru-RU" sz="1600" dirty="0"/>
              <a:t>индивидуальными  особенностями  обладает  ваш  ученик? Какие  виды  памяти, внимания, восприятия станут  для  вас  опорой, а какие нуждаются в боле детальном подходе? Как  построить  занятия,  чтобы  показать  ребенку – учиться интересно. Как  помочь  родителям  справиться  со  всеми  теми  негативными  последствиями, к которым  приводят  неуспехи  в  школе? </a:t>
            </a:r>
          </a:p>
          <a:p>
            <a:pPr algn="ctr">
              <a:lnSpc>
                <a:spcPct val="150000"/>
              </a:lnSpc>
            </a:pPr>
            <a:r>
              <a:rPr lang="ru-RU" sz="1600" dirty="0"/>
              <a:t>Об  этом  мы  также  будем  с  вами  говорить.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51019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ПСИХОЛОГ</a:t>
            </a:r>
          </a:p>
        </p:txBody>
      </p:sp>
    </p:spTree>
    <p:extLst>
      <p:ext uri="{BB962C8B-B14F-4D97-AF65-F5344CB8AC3E}">
        <p14:creationId xmlns:p14="http://schemas.microsoft.com/office/powerpoint/2010/main" val="422719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4355">
        <p14:prism isContent="1"/>
      </p:transition>
    </mc:Choice>
    <mc:Fallback xmlns="">
      <p:transition spd="slow" advTm="343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Cj043779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32656"/>
            <a:ext cx="186055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34888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/>
              <a:t>Как бы ребенок </a:t>
            </a:r>
            <a:r>
              <a:rPr lang="ru-RU" sz="2400" dirty="0" smtClean="0"/>
              <a:t>ни </a:t>
            </a:r>
            <a:r>
              <a:rPr lang="ru-RU" sz="2400" dirty="0"/>
              <a:t>старался, какими бы приёмами мы </a:t>
            </a:r>
            <a:r>
              <a:rPr lang="ru-RU" sz="2400" dirty="0" smtClean="0"/>
              <a:t>ни </a:t>
            </a:r>
            <a:r>
              <a:rPr lang="ru-RU" sz="2400" dirty="0"/>
              <a:t>пользовались  для  того, чтобы  он  учился, если для этого нет  ни  психических, ни физических возможностей, если  что-то  в  организме  даёт  сбой, мешает – у  нас  ничего  не  получится. Поэтому, консультация  врача  необходима каждому ребенку</a:t>
            </a:r>
            <a:r>
              <a:rPr lang="ru-RU" sz="2400" dirty="0" smtClean="0"/>
              <a:t>.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2400" dirty="0"/>
              <a:t>А  к какому  врачу обратиться  – об этом мы будем говорить во время занятий.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297522"/>
            <a:ext cx="2278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ВРАЧ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166887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(невролог</a:t>
            </a:r>
            <a:r>
              <a:rPr lang="ru-RU" sz="2400" dirty="0"/>
              <a:t>, лор, нейрофизиолог, психоневролог, </a:t>
            </a:r>
            <a:r>
              <a:rPr lang="ru-RU" sz="2400" dirty="0" smtClean="0"/>
              <a:t>психиатр)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51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7276">
        <p14:prism isContent="1"/>
      </p:transition>
    </mc:Choice>
    <mc:Fallback xmlns="">
      <p:transition spd="slow" advTm="172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Cj04344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6208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48680"/>
            <a:ext cx="436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/>
              <a:t>НЕЙРОПСИХОЛОГ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5534" y="1772816"/>
            <a:ext cx="78895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/>
              <a:t>Вспомним  пример  с  тремя  тетрадями. 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Так  </a:t>
            </a:r>
            <a:r>
              <a:rPr lang="ru-RU" sz="2000" dirty="0"/>
              <a:t>почему  же, с  одними  детьми  у  нас, логопедов, получается  помочь  ребенку, а с другими, казалось  бы  с  такими  же  проблемами – нет?</a:t>
            </a:r>
          </a:p>
          <a:p>
            <a:pPr algn="ctr">
              <a:lnSpc>
                <a:spcPct val="150000"/>
              </a:lnSpc>
            </a:pPr>
            <a:r>
              <a:rPr lang="ru-RU" sz="2000" dirty="0"/>
              <a:t>На  этот  вопрос  нам  поможет  ответить  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детская</a:t>
            </a:r>
            <a:r>
              <a:rPr lang="ru-RU" sz="2400" dirty="0" smtClean="0"/>
              <a:t>  </a:t>
            </a:r>
            <a:r>
              <a:rPr lang="ru-RU" sz="2400" b="1" dirty="0"/>
              <a:t>нейропсихологи</a:t>
            </a:r>
            <a:r>
              <a:rPr lang="ru-RU" sz="2400" dirty="0"/>
              <a:t>я </a:t>
            </a:r>
            <a:r>
              <a:rPr lang="ru-RU" sz="2000" dirty="0"/>
              <a:t>– 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интереснейшая  </a:t>
            </a:r>
            <a:r>
              <a:rPr lang="ru-RU" sz="2000" dirty="0"/>
              <a:t>наука, которая  заставляет  нас  на  многие  привычные  вещи  посмотреть  совершенно  другими  глазами</a:t>
            </a:r>
            <a:r>
              <a:rPr lang="ru-RU" sz="20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dirty="0"/>
              <a:t>И понять, что  надо  сделать, 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чтобы  </a:t>
            </a:r>
            <a:r>
              <a:rPr lang="ru-RU" sz="2000" dirty="0"/>
              <a:t>справиться  с  проблемами.</a:t>
            </a:r>
          </a:p>
        </p:txBody>
      </p:sp>
    </p:spTree>
    <p:extLst>
      <p:ext uri="{BB962C8B-B14F-4D97-AF65-F5344CB8AC3E}">
        <p14:creationId xmlns:p14="http://schemas.microsoft.com/office/powerpoint/2010/main" val="3508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9708">
        <p14:prism isContent="1"/>
      </p:transition>
    </mc:Choice>
    <mc:Fallback xmlns="">
      <p:transition spd="slow" advTm="197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 Генриховна\AppData\Local\Microsoft\Windows\Temporary Internet Files\Content.IE5\81891KLV\MC900434389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80" y="255557"/>
            <a:ext cx="120967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979712" y="255557"/>
            <a:ext cx="6912768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/>
              <a:t>Вы  стоите  перед  классом. </a:t>
            </a:r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dirty="0" smtClean="0"/>
              <a:t>На  </a:t>
            </a:r>
            <a:r>
              <a:rPr lang="ru-RU" dirty="0"/>
              <a:t>вас  смотрят   5-10-20  человек… Неважно, сколько…  Главное, мы понимаем – они  все  настолько  разные… </a:t>
            </a:r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А  насколько?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У  каждого  человека  свой  тип мышления, своя  стратегия деятельности. Условно выделяют левополушарную, правополушарную и  равнополушарную </a:t>
            </a:r>
            <a:r>
              <a:rPr lang="ru-RU" dirty="0" smtClean="0"/>
              <a:t>стратегии.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У каждого – своя  модальность, свой ведущий канал восприятия. У каждого свой темперамент</a:t>
            </a:r>
            <a:r>
              <a:rPr lang="ru-RU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  </a:t>
            </a:r>
            <a:r>
              <a:rPr lang="ru-RU" dirty="0"/>
              <a:t>А еще – перед вами мальчики и </a:t>
            </a:r>
            <a:r>
              <a:rPr lang="ru-RU" dirty="0" smtClean="0"/>
              <a:t>девочки, </a:t>
            </a:r>
            <a:r>
              <a:rPr lang="ru-RU" dirty="0"/>
              <a:t>которые не только по-разному думают, но учить их тоже надо по-разному. </a:t>
            </a:r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dirty="0" smtClean="0"/>
              <a:t>А </a:t>
            </a:r>
            <a:r>
              <a:rPr lang="ru-RU" dirty="0"/>
              <a:t>вы? Вы живой человек и тоже обладаете какими-то </a:t>
            </a:r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dirty="0" smtClean="0"/>
              <a:t>своими </a:t>
            </a:r>
            <a:r>
              <a:rPr lang="ru-RU" dirty="0"/>
              <a:t>особенностями</a:t>
            </a:r>
            <a:r>
              <a:rPr lang="ru-RU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Как все это учесть в  процессе обучения?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Об  этом  нам  </a:t>
            </a:r>
            <a:r>
              <a:rPr lang="ru-RU" dirty="0" smtClean="0"/>
              <a:t>поведает  </a:t>
            </a:r>
            <a:r>
              <a:rPr lang="ru-RU" b="1" dirty="0"/>
              <a:t>ПСИХОФИЗИОЛОГИЯ.</a:t>
            </a:r>
          </a:p>
          <a:p>
            <a:r>
              <a:rPr lang="ru-RU" b="1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01805"/>
            <a:ext cx="2880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ПСИХОФИЗИОЛОГИЯ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896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6447">
        <p14:prism isContent="1"/>
      </p:transition>
    </mc:Choice>
    <mc:Fallback xmlns="">
      <p:transition spd="slow" advTm="264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Cj043798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49" y="188640"/>
            <a:ext cx="2474101" cy="178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400596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И, наконец, ЛОГОПЕД. Как  вы  уже  поняли, ни  один  логопед, даже  самый  замечательный, сегодня  не  справится  в  одиночку  с  проблемами  дислексии, дисграфии, </a:t>
            </a:r>
            <a:r>
              <a:rPr lang="ru-RU" sz="2800" dirty="0" err="1"/>
              <a:t>дискалькулии</a:t>
            </a:r>
            <a:r>
              <a:rPr lang="ru-RU" sz="2800" dirty="0"/>
              <a:t>, дизорфографии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Нужна  команда единомышленников и создать её можете </a:t>
            </a:r>
            <a:endParaRPr lang="ru-RU" sz="2800" dirty="0" smtClean="0"/>
          </a:p>
          <a:p>
            <a:pPr algn="ctr"/>
            <a:r>
              <a:rPr lang="ru-RU" sz="2800" dirty="0" smtClean="0"/>
              <a:t>только </a:t>
            </a:r>
            <a:r>
              <a:rPr lang="ru-RU" sz="2800" dirty="0"/>
              <a:t>вы.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5040" y="2564904"/>
            <a:ext cx="28056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ЛОГОПЕД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3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1853">
        <p14:prism isContent="1"/>
      </p:transition>
    </mc:Choice>
    <mc:Fallback xmlns="">
      <p:transition spd="slow" advTm="118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442878"/>
              </p:ext>
            </p:extLst>
          </p:nvPr>
        </p:nvGraphicFramePr>
        <p:xfrm>
          <a:off x="395536" y="332656"/>
          <a:ext cx="8514748" cy="5936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cument" r:id="rId4" imgW="9713491" imgH="6773018" progId="Word.Document.8">
                  <p:embed/>
                </p:oleObj>
              </mc:Choice>
              <mc:Fallback>
                <p:oleObj name="Document" r:id="rId4" imgW="9713491" imgH="677301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332656"/>
                        <a:ext cx="8514748" cy="5936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0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6408">
        <p14:prism isContent="1"/>
      </p:transition>
    </mc:Choice>
    <mc:Fallback xmlns="">
      <p:transition spd="slow" advTm="164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Наталья Генриховна\Desktop\фоншкола\3595671-9cc165dfa61ceb8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2698"/>
            <a:ext cx="8111871" cy="630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34076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Перед  вами  стоит  не  простая  задача -  учесть  все  рекомендации  вышеперечисленных  специалистов, правильно  выстроить  взаимоотношения  с  учителем  и  родителями, что  бы  не  тянуть  ребенка  в  разные  стороны, а  действовать  сообща. </a:t>
            </a:r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Не  только  составить  соответствующую  коррекционную  программу, но  и  помочь  организовать  жизнь  ребенка  в  согласии  с  общими  задачами. </a:t>
            </a:r>
          </a:p>
        </p:txBody>
      </p:sp>
    </p:spTree>
    <p:extLst>
      <p:ext uri="{BB962C8B-B14F-4D97-AF65-F5344CB8AC3E}">
        <p14:creationId xmlns:p14="http://schemas.microsoft.com/office/powerpoint/2010/main" val="35982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3162">
        <p14:prism isContent="1"/>
      </p:transition>
    </mc:Choice>
    <mc:Fallback xmlns="">
      <p:transition spd="slow" advTm="131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891" y="319105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/>
              <a:t>Чтобы  пройти  </a:t>
            </a:r>
            <a:r>
              <a:rPr lang="ru-RU" sz="2000" dirty="0" smtClean="0"/>
              <a:t>курс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/>
              <a:t>  </a:t>
            </a:r>
            <a:r>
              <a:rPr lang="ru-RU" sz="2000" b="1" dirty="0"/>
              <a:t>«Профилактика  и  коррекция нарушений письма и чтения у дошкольников и младших школьников» </a:t>
            </a:r>
            <a:endParaRPr lang="ru-RU" sz="2000" b="1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и </a:t>
            </a:r>
            <a:r>
              <a:rPr lang="ru-RU" sz="2000" dirty="0"/>
              <a:t>получить сертификат от Учебного центра </a:t>
            </a:r>
            <a:r>
              <a:rPr lang="ru-RU" sz="2000" dirty="0" smtClean="0"/>
              <a:t>«Логопед Мастер»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dirty="0"/>
              <a:t>вы можете:</a:t>
            </a:r>
          </a:p>
          <a:p>
            <a:pPr marL="342900" lvl="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Прослушать двухдневный  семинар  в  Учебном центре </a:t>
            </a:r>
            <a:endParaRPr lang="ru-RU" sz="2000" dirty="0" smtClean="0"/>
          </a:p>
          <a:p>
            <a:pPr lvl="0" algn="ctr">
              <a:lnSpc>
                <a:spcPct val="150000"/>
              </a:lnSpc>
            </a:pPr>
            <a:r>
              <a:rPr lang="ru-RU" sz="2000" dirty="0" smtClean="0"/>
              <a:t> «Логопед Мастер» </a:t>
            </a:r>
            <a:r>
              <a:rPr lang="ru-RU" sz="2000" dirty="0"/>
              <a:t>(смотрите расписание на сайте Центра).</a:t>
            </a:r>
          </a:p>
          <a:p>
            <a:pPr marL="342900" lvl="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Пройти трёхдневный Мастер-класс, который проводится 1-2 раза в год по предварительной </a:t>
            </a:r>
            <a:r>
              <a:rPr lang="ru-RU" sz="2000" dirty="0" smtClean="0"/>
              <a:t>записи</a:t>
            </a:r>
          </a:p>
          <a:p>
            <a:pPr lvl="0" algn="ctr"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dirty="0"/>
              <a:t>у Свободиной Н.Г. (письмо на электронную почту)</a:t>
            </a:r>
          </a:p>
          <a:p>
            <a:pPr marL="342900" lvl="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Пройти </a:t>
            </a:r>
            <a:r>
              <a:rPr lang="ru-RU" sz="2000" dirty="0" smtClean="0"/>
              <a:t>предлагаемый дистанционный </a:t>
            </a:r>
            <a:r>
              <a:rPr lang="ru-RU" sz="2000" dirty="0"/>
              <a:t>курс</a:t>
            </a:r>
            <a:r>
              <a:rPr lang="ru-RU" sz="2000" dirty="0" smtClean="0"/>
              <a:t>.</a:t>
            </a:r>
          </a:p>
          <a:p>
            <a:pPr lvl="0" algn="ctr"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dirty="0"/>
              <a:t>Условия читайте на сайте Центра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81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9859">
        <p14:prism isContent="1"/>
      </p:transition>
    </mc:Choice>
    <mc:Fallback xmlns="">
      <p:transition spd="slow" advTm="19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4000" dirty="0"/>
              <a:t>КОНТАКТЫ  с автором:</a:t>
            </a:r>
          </a:p>
          <a:p>
            <a:pPr algn="ctr">
              <a:lnSpc>
                <a:spcPct val="200000"/>
              </a:lnSpc>
            </a:pPr>
            <a:r>
              <a:rPr lang="ru-RU" sz="4000" dirty="0"/>
              <a:t>Свободина Наталья Генриховна   8(910)450-12-08</a:t>
            </a:r>
          </a:p>
          <a:p>
            <a:pPr algn="ctr">
              <a:lnSpc>
                <a:spcPct val="200000"/>
              </a:lnSpc>
            </a:pPr>
            <a:r>
              <a:rPr lang="en-US" sz="4000" dirty="0"/>
              <a:t>E-mail</a:t>
            </a:r>
            <a:r>
              <a:rPr lang="ru-RU" sz="4000" dirty="0"/>
              <a:t>:  </a:t>
            </a:r>
            <a:r>
              <a:rPr lang="en-US" sz="4000" u="sng" dirty="0" err="1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B0F0"/>
                </a:solidFill>
                <a:hlinkClick r:id="rId2"/>
              </a:rPr>
              <a:t>psilogosn</a:t>
            </a:r>
            <a:r>
              <a:rPr lang="ru-RU" sz="4000" u="sng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B0F0"/>
                </a:solidFill>
                <a:hlinkClick r:id="rId2"/>
              </a:rPr>
              <a:t>@</a:t>
            </a:r>
            <a:r>
              <a:rPr lang="en-US" sz="4000" u="sng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B0F0"/>
                </a:solidFill>
                <a:hlinkClick r:id="rId2"/>
              </a:rPr>
              <a:t>mail</a:t>
            </a:r>
            <a:r>
              <a:rPr lang="ru-RU" sz="4000" u="sng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B0F0"/>
                </a:solidFill>
                <a:hlinkClick r:id="rId2"/>
              </a:rPr>
              <a:t>.</a:t>
            </a:r>
            <a:r>
              <a:rPr lang="en-US" sz="4000" u="sng" dirty="0" err="1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B0F0"/>
                </a:solidFill>
                <a:hlinkClick r:id="rId2"/>
              </a:rPr>
              <a:t>ru</a:t>
            </a:r>
            <a:endParaRPr lang="ru-RU" sz="4000" dirty="0">
              <a:ln>
                <a:solidFill>
                  <a:schemeClr val="tx1">
                    <a:lumMod val="95000"/>
                  </a:schemeClr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9080">
        <p14:prism isContent="1"/>
      </p:transition>
    </mc:Choice>
    <mc:Fallback xmlns="">
      <p:transition spd="slow" advTm="90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2809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/>
              <a:t>ДИСТАНЦИОННЫЙ  КУРС </a:t>
            </a:r>
            <a:endParaRPr lang="ru-RU" sz="4800" dirty="0" smtClean="0"/>
          </a:p>
          <a:p>
            <a:pPr algn="ctr">
              <a:lnSpc>
                <a:spcPct val="150000"/>
              </a:lnSpc>
            </a:pPr>
            <a:r>
              <a:rPr lang="ru-RU" sz="6000" dirty="0">
                <a:latin typeface="Propisi" panose="02000508030000020003" pitchFamily="2" charset="0"/>
              </a:rPr>
              <a:t>П</a:t>
            </a:r>
            <a:r>
              <a:rPr lang="ru-RU" sz="6000" dirty="0" smtClean="0">
                <a:latin typeface="Propisi" panose="02000508030000020003" pitchFamily="2" charset="0"/>
              </a:rPr>
              <a:t>росто  </a:t>
            </a:r>
            <a:r>
              <a:rPr lang="ru-RU" sz="6000" dirty="0">
                <a:latin typeface="Propisi" panose="02000508030000020003" pitchFamily="2" charset="0"/>
              </a:rPr>
              <a:t>о  </a:t>
            </a:r>
            <a:r>
              <a:rPr lang="ru-RU" sz="6000" dirty="0" smtClean="0">
                <a:latin typeface="Propisi" panose="02000508030000020003" pitchFamily="2" charset="0"/>
              </a:rPr>
              <a:t>сложном</a:t>
            </a:r>
            <a:endParaRPr lang="ru-RU" sz="3200" dirty="0">
              <a:latin typeface="Propisi" panose="02000508030000020003" pitchFamily="2" charset="0"/>
            </a:endParaRPr>
          </a:p>
          <a:p>
            <a:pPr algn="ctr">
              <a:lnSpc>
                <a:spcPct val="150000"/>
              </a:lnSpc>
            </a:pPr>
            <a:endParaRPr lang="ru-RU" sz="3200" i="1" dirty="0" smtClean="0">
              <a:latin typeface="Propisi" panose="0200050803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i="1" dirty="0" smtClean="0"/>
              <a:t>для  логопедов, учителей, 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/>
              <a:t>гувернеров, родителей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7882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858">
        <p14:prism isContent="1"/>
      </p:transition>
    </mc:Choice>
    <mc:Fallback xmlns="">
      <p:transition spd="slow" advTm="48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апка для перекачки с рабочего стола\Все фото\Я\P1010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96" y="188640"/>
            <a:ext cx="27543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6811" y="4077072"/>
            <a:ext cx="82809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Свободина  Наталья </a:t>
            </a:r>
            <a:r>
              <a:rPr lang="ru-RU" sz="3200" dirty="0" smtClean="0"/>
              <a:t>Генриховна</a:t>
            </a:r>
            <a:endParaRPr lang="ru-RU" sz="3200" dirty="0"/>
          </a:p>
          <a:p>
            <a:pPr algn="ctr"/>
            <a:r>
              <a:rPr lang="ru-RU" sz="2000" dirty="0"/>
              <a:t>Логопед высшей квалификационной категории, </a:t>
            </a:r>
            <a:endParaRPr lang="ru-RU" sz="2000" dirty="0" smtClean="0"/>
          </a:p>
          <a:p>
            <a:pPr algn="ctr"/>
            <a:r>
              <a:rPr lang="ru-RU" sz="2000" dirty="0" smtClean="0"/>
              <a:t>практический </a:t>
            </a:r>
            <a:r>
              <a:rPr lang="ru-RU" sz="2000" dirty="0"/>
              <a:t>психолог</a:t>
            </a:r>
            <a:r>
              <a:rPr lang="ru-RU" sz="2000" dirty="0" smtClean="0"/>
              <a:t>, автор книг и статей  по </a:t>
            </a:r>
            <a:r>
              <a:rPr lang="ru-RU" sz="2000" dirty="0"/>
              <a:t>т</a:t>
            </a:r>
            <a:r>
              <a:rPr lang="ru-RU" sz="2000" dirty="0" smtClean="0"/>
              <a:t>еме курса,</a:t>
            </a:r>
          </a:p>
          <a:p>
            <a:pPr algn="ctr"/>
            <a:r>
              <a:rPr lang="ru-RU" sz="2000" dirty="0" smtClean="0"/>
              <a:t> член оргкомитета Российской ассоциации дислексии,</a:t>
            </a:r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профессии 30 лет. </a:t>
            </a:r>
            <a:endParaRPr lang="ru-RU" sz="2000" dirty="0" smtClean="0"/>
          </a:p>
          <a:p>
            <a:pPr algn="ctr"/>
            <a:r>
              <a:rPr lang="ru-RU" sz="2000" dirty="0" smtClean="0"/>
              <a:t>Работала </a:t>
            </a:r>
            <a:r>
              <a:rPr lang="ru-RU" sz="2000" dirty="0"/>
              <a:t>и работает  учителем- </a:t>
            </a:r>
            <a:r>
              <a:rPr lang="ru-RU" sz="2000" dirty="0" smtClean="0"/>
              <a:t>логопедом</a:t>
            </a:r>
          </a:p>
          <a:p>
            <a:pPr algn="ctr"/>
            <a:r>
              <a:rPr lang="ru-RU" sz="2000" dirty="0" smtClean="0"/>
              <a:t>  </a:t>
            </a:r>
            <a:r>
              <a:rPr lang="ru-RU" sz="2000" dirty="0"/>
              <a:t>с дошкольниками и школьниками. </a:t>
            </a:r>
          </a:p>
        </p:txBody>
      </p:sp>
    </p:spTree>
    <p:extLst>
      <p:ext uri="{BB962C8B-B14F-4D97-AF65-F5344CB8AC3E}">
        <p14:creationId xmlns:p14="http://schemas.microsoft.com/office/powerpoint/2010/main" val="10509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2650">
        <p14:prism isContent="1"/>
      </p:transition>
    </mc:Choice>
    <mc:Fallback xmlns="">
      <p:transition spd="slow" advTm="226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416" y="428179"/>
            <a:ext cx="59046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Вашему вниманию предлагается теоретический  курс  с  основами  психологии, нейропсихологии, психофизиологии, логопедии и коррекционный </a:t>
            </a:r>
            <a:endParaRPr lang="ru-RU" sz="3200" dirty="0" smtClean="0"/>
          </a:p>
          <a:p>
            <a:pPr algn="ctr"/>
            <a:r>
              <a:rPr lang="ru-RU" sz="3200" dirty="0" smtClean="0"/>
              <a:t>Экспресс-курс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из 10 </a:t>
            </a:r>
            <a:r>
              <a:rPr lang="ru-RU" sz="3200" dirty="0" smtClean="0"/>
              <a:t>занятий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с предварительной подробной диагностикой</a:t>
            </a:r>
            <a:r>
              <a:rPr lang="ru-RU" sz="3600" dirty="0"/>
              <a:t>. </a:t>
            </a:r>
          </a:p>
        </p:txBody>
      </p:sp>
      <p:pic>
        <p:nvPicPr>
          <p:cNvPr id="10246" name="Picture 6" descr="F:\папка для перекачки с рабочего стола\Все фото\для вн\IMG_2820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09" y="3717032"/>
            <a:ext cx="2220224" cy="21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папка для перекачки с рабочего стола\Все фото\для вн\Вас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56" y="620688"/>
            <a:ext cx="2035784" cy="232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2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9124">
        <p14:prism isContent="1"/>
      </p:transition>
    </mc:Choice>
    <mc:Fallback xmlns="">
      <p:transition spd="slow" advTm="191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0648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/>
              <a:t>Курс  состоит  из  8 лекций</a:t>
            </a:r>
            <a:r>
              <a:rPr lang="ru-RU" sz="2800" dirty="0" smtClean="0"/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ru-RU" sz="2800" dirty="0"/>
              <a:t>самостоятельных и контрольных работ, практических заданий. </a:t>
            </a:r>
            <a:endParaRPr lang="ru-RU" sz="2800" dirty="0" smtClean="0"/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ru-RU" sz="2800" dirty="0"/>
              <a:t>Кроме того, к курсу прилагается диск </a:t>
            </a:r>
            <a:r>
              <a:rPr lang="en-US" sz="2800" dirty="0"/>
              <a:t>CD</a:t>
            </a:r>
            <a:r>
              <a:rPr lang="ru-RU" sz="2800" dirty="0"/>
              <a:t> с дидактическим  материалом, необходимым  для  коррекционной  работы  по  предложенному  курсу.</a:t>
            </a:r>
          </a:p>
        </p:txBody>
      </p:sp>
    </p:spTree>
    <p:extLst>
      <p:ext uri="{BB962C8B-B14F-4D97-AF65-F5344CB8AC3E}">
        <p14:creationId xmlns:p14="http://schemas.microsoft.com/office/powerpoint/2010/main" val="32075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808">
        <p14:prism isContent="1"/>
      </p:transition>
    </mc:Choice>
    <mc:Fallback xmlns="">
      <p:transition spd="slow" advTm="208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961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700" cap="none" dirty="0" smtClean="0">
                <a:effectLst/>
                <a:latin typeface="+mn-lt"/>
              </a:rPr>
              <a:t/>
            </a:r>
            <a:br>
              <a:rPr lang="ru-RU" sz="2700" cap="none" dirty="0" smtClean="0">
                <a:effectLst/>
                <a:latin typeface="+mn-lt"/>
              </a:rPr>
            </a:br>
            <a:r>
              <a:rPr lang="ru-RU" sz="2200" b="1" cap="none" dirty="0" smtClean="0">
                <a:effectLst/>
                <a:latin typeface="+mn-lt"/>
              </a:rPr>
              <a:t>Представьте </a:t>
            </a:r>
            <a:r>
              <a:rPr lang="ru-RU" sz="2200" b="1" cap="none" dirty="0">
                <a:effectLst/>
                <a:latin typeface="+mn-lt"/>
              </a:rPr>
              <a:t>себе, что перед вами три тетради учеников </a:t>
            </a:r>
            <a:r>
              <a:rPr lang="ru-RU" sz="2200" b="1" cap="none" dirty="0" smtClean="0">
                <a:effectLst/>
                <a:latin typeface="+mn-lt"/>
              </a:rPr>
              <a:t/>
            </a:r>
            <a:br>
              <a:rPr lang="ru-RU" sz="2200" b="1" cap="none" dirty="0" smtClean="0">
                <a:effectLst/>
                <a:latin typeface="+mn-lt"/>
              </a:rPr>
            </a:br>
            <a:r>
              <a:rPr lang="ru-RU" sz="2200" b="1" cap="none" dirty="0" smtClean="0">
                <a:effectLst/>
                <a:latin typeface="+mn-lt"/>
              </a:rPr>
              <a:t>3 </a:t>
            </a:r>
            <a:r>
              <a:rPr lang="ru-RU" sz="2200" b="1" cap="none" dirty="0">
                <a:effectLst/>
                <a:latin typeface="+mn-lt"/>
              </a:rPr>
              <a:t>класса с совершенно одинаковыми диктантами </a:t>
            </a:r>
            <a:r>
              <a:rPr lang="ru-RU" sz="2200" b="1" cap="none" dirty="0" smtClean="0">
                <a:effectLst/>
                <a:latin typeface="+mn-lt"/>
              </a:rPr>
              <a:t/>
            </a:r>
            <a:br>
              <a:rPr lang="ru-RU" sz="2200" b="1" cap="none" dirty="0" smtClean="0">
                <a:effectLst/>
                <a:latin typeface="+mn-lt"/>
              </a:rPr>
            </a:br>
            <a:r>
              <a:rPr lang="ru-RU" sz="2200" b="1" cap="none" dirty="0" smtClean="0">
                <a:effectLst/>
                <a:latin typeface="+mn-lt"/>
              </a:rPr>
              <a:t>и  </a:t>
            </a:r>
            <a:r>
              <a:rPr lang="ru-RU" sz="2200" b="1" cap="none" dirty="0">
                <a:effectLst/>
                <a:latin typeface="+mn-lt"/>
              </a:rPr>
              <a:t>одинаковыми ошибками</a:t>
            </a:r>
            <a:r>
              <a:rPr lang="ru-RU" sz="2200" b="1" cap="none" dirty="0" smtClean="0">
                <a:effectLst/>
                <a:latin typeface="+mn-lt"/>
              </a:rPr>
              <a:t>.</a:t>
            </a:r>
            <a:br>
              <a:rPr lang="ru-RU" sz="2200" b="1" cap="none" dirty="0" smtClean="0">
                <a:effectLst/>
                <a:latin typeface="+mn-lt"/>
              </a:rPr>
            </a:br>
            <a:r>
              <a:rPr lang="ru-RU" sz="2200" b="1" cap="none" dirty="0" smtClean="0">
                <a:effectLst/>
                <a:latin typeface="+mn-lt"/>
              </a:rPr>
              <a:t> </a:t>
            </a:r>
            <a:r>
              <a:rPr lang="ru-RU" sz="2200" b="1" cap="none" dirty="0">
                <a:effectLst/>
                <a:latin typeface="+mn-lt"/>
              </a:rPr>
              <a:t>Причем, ошибки специфические, то есть имеющие отношение к дисграфии</a:t>
            </a:r>
            <a:r>
              <a:rPr lang="ru-RU" sz="2200" b="1" cap="none" dirty="0" smtClean="0">
                <a:effectLst/>
                <a:latin typeface="+mn-lt"/>
              </a:rPr>
              <a:t>.</a:t>
            </a:r>
            <a:br>
              <a:rPr lang="ru-RU" sz="2200" b="1" cap="none" dirty="0" smtClean="0">
                <a:effectLst/>
                <a:latin typeface="+mn-lt"/>
              </a:rPr>
            </a:br>
            <a:r>
              <a:rPr lang="ru-RU" sz="2200" b="1" cap="none" dirty="0" smtClean="0">
                <a:effectLst/>
                <a:latin typeface="+mn-lt"/>
              </a:rPr>
              <a:t> </a:t>
            </a:r>
            <a:r>
              <a:rPr lang="ru-RU" sz="2200" b="1" cap="none" dirty="0">
                <a:effectLst/>
                <a:latin typeface="+mn-lt"/>
              </a:rPr>
              <a:t>Всех троих вы берете на логопедические занятия. </a:t>
            </a:r>
            <a:r>
              <a:rPr lang="ru-RU" sz="2200" b="1" cap="none" dirty="0" smtClean="0">
                <a:effectLst/>
                <a:latin typeface="+mn-lt"/>
              </a:rPr>
              <a:t/>
            </a:r>
            <a:br>
              <a:rPr lang="ru-RU" sz="2200" b="1" cap="none" dirty="0" smtClean="0">
                <a:effectLst/>
                <a:latin typeface="+mn-lt"/>
              </a:rPr>
            </a:br>
            <a:r>
              <a:rPr lang="ru-RU" sz="2200" b="1" cap="none" dirty="0" smtClean="0">
                <a:effectLst/>
                <a:latin typeface="+mn-lt"/>
              </a:rPr>
              <a:t>Проходит </a:t>
            </a:r>
            <a:r>
              <a:rPr lang="ru-RU" sz="2200" b="1" cap="none" dirty="0">
                <a:effectLst/>
                <a:latin typeface="+mn-lt"/>
              </a:rPr>
              <a:t>какое-то время, и вы видите, что у одного ребенка есть определенные успехи, а двое других не показывают никаких положительных результатов</a:t>
            </a:r>
            <a:r>
              <a:rPr lang="ru-RU" sz="2200" b="1" cap="none" dirty="0" smtClean="0">
                <a:effectLst/>
                <a:latin typeface="+mn-lt"/>
              </a:rPr>
              <a:t>.</a:t>
            </a:r>
            <a:br>
              <a:rPr lang="ru-RU" sz="2200" b="1" cap="none" dirty="0" smtClean="0">
                <a:effectLst/>
                <a:latin typeface="+mn-lt"/>
              </a:rPr>
            </a:br>
            <a:r>
              <a:rPr lang="ru-RU" sz="2200" b="1" cap="none" dirty="0" smtClean="0">
                <a:effectLst/>
                <a:latin typeface="+mn-lt"/>
              </a:rPr>
              <a:t> </a:t>
            </a:r>
            <a:r>
              <a:rPr lang="ru-RU" sz="2200" b="1" cap="none" dirty="0">
                <a:effectLst/>
                <a:latin typeface="+mn-lt"/>
              </a:rPr>
              <a:t>Хотя, занимаетесь с ними, на ваш взгляд, абсолютно правильно</a:t>
            </a:r>
            <a:r>
              <a:rPr lang="ru-RU" sz="2200" b="1" cap="none" dirty="0" smtClean="0">
                <a:effectLst/>
                <a:latin typeface="+mn-lt"/>
              </a:rPr>
              <a:t>.</a:t>
            </a:r>
            <a:br>
              <a:rPr lang="ru-RU" sz="2200" b="1" cap="none" dirty="0" smtClean="0">
                <a:effectLst/>
                <a:latin typeface="+mn-lt"/>
              </a:rPr>
            </a:br>
            <a:r>
              <a:rPr lang="ru-RU" sz="2200" b="1" cap="none" dirty="0" smtClean="0">
                <a:effectLst/>
                <a:latin typeface="+mn-lt"/>
              </a:rPr>
              <a:t> </a:t>
            </a:r>
            <a:r>
              <a:rPr lang="ru-RU" sz="2200" b="1" cap="none" dirty="0">
                <a:effectLst/>
                <a:latin typeface="+mn-lt"/>
              </a:rPr>
              <a:t>В чем дело? </a:t>
            </a:r>
            <a:r>
              <a:rPr lang="ru-RU" sz="2200" b="1" cap="none" dirty="0" smtClean="0">
                <a:effectLst/>
                <a:latin typeface="+mn-lt"/>
              </a:rPr>
              <a:t/>
            </a:r>
            <a:br>
              <a:rPr lang="ru-RU" sz="2200" b="1" cap="none" dirty="0" smtClean="0">
                <a:effectLst/>
                <a:latin typeface="+mn-lt"/>
              </a:rPr>
            </a:br>
            <a:r>
              <a:rPr lang="ru-RU" sz="2200" b="1" cap="none" dirty="0" smtClean="0">
                <a:effectLst/>
                <a:latin typeface="+mn-lt"/>
              </a:rPr>
              <a:t>Вы </a:t>
            </a:r>
            <a:r>
              <a:rPr lang="ru-RU" sz="2200" b="1" cap="none" dirty="0">
                <a:effectLst/>
                <a:latin typeface="+mn-lt"/>
              </a:rPr>
              <a:t>узнаете это из курса, который  </a:t>
            </a:r>
            <a:r>
              <a:rPr lang="ru-RU" sz="2200" b="1" cap="none" dirty="0" smtClean="0">
                <a:effectLst/>
                <a:latin typeface="+mn-lt"/>
              </a:rPr>
              <a:t>предлагается</a:t>
            </a:r>
            <a:br>
              <a:rPr lang="ru-RU" sz="2200" b="1" cap="none" dirty="0" smtClean="0">
                <a:effectLst/>
                <a:latin typeface="+mn-lt"/>
              </a:rPr>
            </a:br>
            <a:r>
              <a:rPr lang="ru-RU" sz="2200" b="1" cap="none" dirty="0" smtClean="0">
                <a:effectLst/>
                <a:latin typeface="+mn-lt"/>
              </a:rPr>
              <a:t> </a:t>
            </a:r>
            <a:r>
              <a:rPr lang="ru-RU" sz="2200" b="1" cap="none" dirty="0">
                <a:effectLst/>
                <a:latin typeface="+mn-lt"/>
              </a:rPr>
              <a:t>вашему вниманию.</a:t>
            </a:r>
            <a:r>
              <a:rPr lang="ru-RU" sz="2200" b="1" dirty="0">
                <a:effectLst/>
              </a:rPr>
              <a:t/>
            </a:r>
            <a:br>
              <a:rPr lang="ru-RU" sz="2200" b="1" dirty="0">
                <a:effectLst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5859">
        <p14:prism isContent="1"/>
      </p:transition>
    </mc:Choice>
    <mc:Fallback xmlns="">
      <p:transition spd="slow" advTm="35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Я не виноват, я стараюсь…</a:t>
            </a:r>
            <a:endParaRPr lang="ru-RU" dirty="0"/>
          </a:p>
        </p:txBody>
      </p:sp>
      <p:pic>
        <p:nvPicPr>
          <p:cNvPr id="3075" name="Picture 3" descr="MCj043801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1944216" cy="299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1340768"/>
            <a:ext cx="52565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 он действительно не виноват. Бесполезно ругать, заваливать двойками, взывать к совести… Разве придёт в голову учителю физкультуры ставить двойку ученику с переломом ноги  за то, что он не смог пробежать дистанцию?</a:t>
            </a:r>
          </a:p>
          <a:p>
            <a:pPr algn="ctr"/>
            <a:r>
              <a:rPr lang="ru-RU" sz="2400" dirty="0"/>
              <a:t>Кто должен, а главное, кто и как сможет помочь ребенку, который сам измучился от того, </a:t>
            </a:r>
            <a:r>
              <a:rPr lang="ru-RU" sz="2400" dirty="0" smtClean="0"/>
              <a:t>что чтение </a:t>
            </a:r>
            <a:r>
              <a:rPr lang="ru-RU" sz="2400" dirty="0"/>
              <a:t>и письмо превратились для него в огромную проблему?</a:t>
            </a:r>
          </a:p>
        </p:txBody>
      </p:sp>
    </p:spTree>
    <p:extLst>
      <p:ext uri="{BB962C8B-B14F-4D97-AF65-F5344CB8AC3E}">
        <p14:creationId xmlns:p14="http://schemas.microsoft.com/office/powerpoint/2010/main" val="22408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2311">
        <p14:prism isContent="1"/>
      </p:transition>
    </mc:Choice>
    <mc:Fallback xmlns="">
      <p:transition spd="slow" advTm="123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377" y="2053667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Первый, кто  может  заметить, что ошибки не похожи на грамматические </a:t>
            </a:r>
            <a:r>
              <a:rPr lang="ru-RU" sz="3200" dirty="0" smtClean="0"/>
              <a:t>– 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учитель.</a:t>
            </a:r>
          </a:p>
          <a:p>
            <a:pPr algn="ctr"/>
            <a:r>
              <a:rPr lang="ru-RU" sz="3200" dirty="0"/>
              <a:t>Как распознать проблему? </a:t>
            </a:r>
            <a:endParaRPr lang="ru-RU" sz="3200" dirty="0" smtClean="0"/>
          </a:p>
          <a:p>
            <a:pPr algn="ctr"/>
            <a:r>
              <a:rPr lang="ru-RU" sz="3200" dirty="0" smtClean="0"/>
              <a:t>Как </a:t>
            </a:r>
            <a:r>
              <a:rPr lang="ru-RU" sz="3200" dirty="0"/>
              <a:t>помочь  учителям  вовремя  увидеть  у  ребенка  </a:t>
            </a:r>
            <a:r>
              <a:rPr lang="ru-RU" sz="3200" dirty="0" err="1"/>
              <a:t>дислексию</a:t>
            </a:r>
            <a:r>
              <a:rPr lang="ru-RU" sz="3200" dirty="0"/>
              <a:t>  и  </a:t>
            </a:r>
            <a:r>
              <a:rPr lang="ru-RU" sz="3200" dirty="0" err="1"/>
              <a:t>дисграфию</a:t>
            </a:r>
            <a:r>
              <a:rPr lang="ru-RU" sz="3200" dirty="0"/>
              <a:t>? </a:t>
            </a:r>
            <a:endParaRPr lang="ru-RU" sz="3200" dirty="0" smtClean="0"/>
          </a:p>
          <a:p>
            <a:pPr algn="ctr"/>
            <a:r>
              <a:rPr lang="ru-RU" sz="3200" dirty="0" smtClean="0"/>
              <a:t>Об  </a:t>
            </a:r>
            <a:r>
              <a:rPr lang="ru-RU" sz="3200" dirty="0"/>
              <a:t>этом  мы  обязательно  </a:t>
            </a:r>
            <a:endParaRPr lang="ru-RU" sz="3200" dirty="0" smtClean="0"/>
          </a:p>
          <a:p>
            <a:pPr algn="ctr"/>
            <a:r>
              <a:rPr lang="ru-RU" sz="3200" dirty="0" smtClean="0"/>
              <a:t>будем  </a:t>
            </a:r>
            <a:r>
              <a:rPr lang="ru-RU" sz="3200" dirty="0"/>
              <a:t>говорить.</a:t>
            </a:r>
          </a:p>
          <a:p>
            <a:r>
              <a:rPr lang="ru-RU" sz="3200" dirty="0"/>
              <a:t> </a:t>
            </a:r>
          </a:p>
        </p:txBody>
      </p:sp>
      <p:pic>
        <p:nvPicPr>
          <p:cNvPr id="4098" name="Picture 2" descr="MCj04379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18129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48916" y="306655"/>
            <a:ext cx="2547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/>
              <a:t>УЧИТЕЛЬ</a:t>
            </a:r>
          </a:p>
        </p:txBody>
      </p:sp>
    </p:spTree>
    <p:extLst>
      <p:ext uri="{BB962C8B-B14F-4D97-AF65-F5344CB8AC3E}">
        <p14:creationId xmlns:p14="http://schemas.microsoft.com/office/powerpoint/2010/main" val="407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1118">
        <p14:prism isContent="1"/>
      </p:transition>
    </mc:Choice>
    <mc:Fallback xmlns="">
      <p:transition spd="slow" advTm="111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96753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Учитель, увидев проблему, обязательно обращает  на  </a:t>
            </a:r>
            <a:r>
              <a:rPr lang="ru-RU" sz="2400" dirty="0" smtClean="0"/>
              <a:t>неё  </a:t>
            </a:r>
            <a:r>
              <a:rPr lang="ru-RU" sz="2400" dirty="0"/>
              <a:t>внимание родителей  и  советует  им  </a:t>
            </a:r>
            <a:r>
              <a:rPr lang="ru-RU" sz="2400" dirty="0" smtClean="0"/>
              <a:t>проконсультироваться у логопеда.  </a:t>
            </a:r>
          </a:p>
          <a:p>
            <a:pPr algn="ctr"/>
            <a:r>
              <a:rPr lang="ru-RU" sz="2400" dirty="0" smtClean="0"/>
              <a:t>Как  </a:t>
            </a:r>
            <a:r>
              <a:rPr lang="ru-RU" sz="2400" dirty="0"/>
              <a:t>правильно  построить  свое  общение  с  родителями – они  ведь  тоже  бывают  разные. </a:t>
            </a:r>
            <a:endParaRPr lang="ru-RU" sz="2400" dirty="0" smtClean="0"/>
          </a:p>
          <a:p>
            <a:pPr algn="ctr"/>
            <a:r>
              <a:rPr lang="ru-RU" sz="2400" dirty="0" smtClean="0"/>
              <a:t>Как  </a:t>
            </a:r>
            <a:r>
              <a:rPr lang="ru-RU" sz="2400" dirty="0"/>
              <a:t>сделать  так, чтобы  родители  тоже  разбирались  в  природе  трудностей  с  письмом  и  чтением, которые есть у их ребенка?</a:t>
            </a:r>
          </a:p>
        </p:txBody>
      </p:sp>
      <p:pic>
        <p:nvPicPr>
          <p:cNvPr id="5122" name="Picture 2" descr="MCj04343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2294753" cy="164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MCj043439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74" y="4797152"/>
            <a:ext cx="257862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301208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/>
              <a:t>М</a:t>
            </a:r>
            <a:r>
              <a:rPr lang="ru-RU" sz="2000" b="1" dirty="0" smtClean="0"/>
              <a:t>ы  </a:t>
            </a:r>
            <a:r>
              <a:rPr lang="ru-RU" sz="2000" b="1" dirty="0"/>
              <a:t>обсудим  это с вами </a:t>
            </a:r>
            <a:endParaRPr lang="ru-RU" sz="2000" b="1" dirty="0" smtClean="0"/>
          </a:p>
          <a:p>
            <a:pPr algn="ctr">
              <a:lnSpc>
                <a:spcPct val="150000"/>
              </a:lnSpc>
            </a:pPr>
            <a:r>
              <a:rPr lang="ru-RU" sz="2000" b="1" dirty="0" smtClean="0"/>
              <a:t>во  </a:t>
            </a:r>
            <a:r>
              <a:rPr lang="ru-RU" sz="2000" b="1" dirty="0"/>
              <a:t>время  </a:t>
            </a:r>
            <a:r>
              <a:rPr lang="ru-RU" sz="2000" b="1" dirty="0" smtClean="0"/>
              <a:t>занятий.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1815" y="411226"/>
            <a:ext cx="2700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11940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9142">
        <p14:prism isContent="1"/>
      </p:transition>
    </mc:Choice>
    <mc:Fallback xmlns="">
      <p:transition spd="slow" advTm="191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417</TotalTime>
  <Words>908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Трек</vt:lpstr>
      <vt:lpstr>Презентация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Представьте себе, что перед вами три тетради учеников  3 класса с совершенно одинаковыми диктантами  и  одинаковыми ошибками.  Причем, ошибки специфические, то есть имеющие отношение к дисграфии.  Всех троих вы берете на логопедические занятия.  Проходит какое-то время, и вы видите, что у одного ребенка есть определенные успехи, а двое других не показывают никаких положительных результатов.  Хотя, занимаетесь с ними, на ваш взгляд, абсолютно правильно.  В чем дело?  Вы узнаете это из курса, который  предлагается  вашему вниманию. </vt:lpstr>
      <vt:lpstr>Я не виноват, я стараюсь…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Генриховна</dc:creator>
  <cp:lastModifiedBy>Наталья Генриховна</cp:lastModifiedBy>
  <cp:revision>44</cp:revision>
  <dcterms:created xsi:type="dcterms:W3CDTF">2014-01-10T07:38:49Z</dcterms:created>
  <dcterms:modified xsi:type="dcterms:W3CDTF">2014-01-12T15:20:34Z</dcterms:modified>
</cp:coreProperties>
</file>